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371" r:id="rId6"/>
    <p:sldId id="372" r:id="rId7"/>
    <p:sldId id="1715" r:id="rId8"/>
    <p:sldId id="373" r:id="rId9"/>
    <p:sldId id="1716" r:id="rId10"/>
    <p:sldId id="1717" r:id="rId11"/>
    <p:sldId id="294" r:id="rId1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31"/>
    <a:srgbClr val="FFFBEF"/>
    <a:srgbClr val="FFF7E1"/>
    <a:srgbClr val="E5F2FF"/>
    <a:srgbClr val="D5EAFF"/>
    <a:srgbClr val="006FDE"/>
    <a:srgbClr val="006DDA"/>
    <a:srgbClr val="A3D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3E6ABF-C779-B2B3-1CB3-FFE8C9A36788}" v="29" dt="2020-08-11T04:31:04.641"/>
    <p1510:client id="{A332F0F9-0E76-40CA-A95B-CDF8283611B4}" v="48" dt="2020-08-10T16:18:15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55" autoAdjust="0"/>
    <p:restoredTop sz="95238" autoAdjust="0"/>
  </p:normalViewPr>
  <p:slideViewPr>
    <p:cSldViewPr snapToGrid="0">
      <p:cViewPr>
        <p:scale>
          <a:sx n="117" d="100"/>
          <a:sy n="117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48288-F7D5-4345-ABAD-463FD2539958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383CC-7DE0-4D94-AD66-D7A2AFF456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05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2383CC-7DE0-4D94-AD66-D7A2AFF4561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9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1347788"/>
            <a:ext cx="6462712" cy="36369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8C5A84-0496-4E38-804F-781EDBB5E0F5}" type="slidenum">
              <a:rPr lang="ru-RU" altLang="ru-RU">
                <a:solidFill>
                  <a:srgbClr val="000000"/>
                </a:solidFill>
              </a:rPr>
              <a:pPr eaLnBrk="1" hangingPunct="1"/>
              <a:t>2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238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1347788"/>
            <a:ext cx="6462712" cy="36369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8C5A84-0496-4E38-804F-781EDBB5E0F5}" type="slidenum">
              <a:rPr lang="ru-RU" altLang="ru-RU">
                <a:solidFill>
                  <a:srgbClr val="000000"/>
                </a:solidFill>
              </a:rPr>
              <a:pPr eaLnBrk="1" hangingPunct="1"/>
              <a:t>3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184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1347788"/>
            <a:ext cx="6462712" cy="36369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8C5A84-0496-4E38-804F-781EDBB5E0F5}" type="slidenum">
              <a:rPr lang="ru-RU" altLang="ru-RU">
                <a:solidFill>
                  <a:srgbClr val="000000"/>
                </a:solidFill>
              </a:rPr>
              <a:pPr eaLnBrk="1" hangingPunct="1"/>
              <a:t>4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001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1347788"/>
            <a:ext cx="6462712" cy="36369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8C5A84-0496-4E38-804F-781EDBB5E0F5}" type="slidenum">
              <a:rPr lang="ru-RU" altLang="ru-RU">
                <a:solidFill>
                  <a:srgbClr val="000000"/>
                </a:solidFill>
              </a:rPr>
              <a:pPr eaLnBrk="1" hangingPunct="1"/>
              <a:t>5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419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1347788"/>
            <a:ext cx="6462712" cy="36369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8C5A84-0496-4E38-804F-781EDBB5E0F5}" type="slidenum">
              <a:rPr lang="ru-RU" altLang="ru-RU">
                <a:solidFill>
                  <a:srgbClr val="000000"/>
                </a:solidFill>
              </a:rPr>
              <a:pPr eaLnBrk="1" hangingPunct="1"/>
              <a:t>6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9477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1347788"/>
            <a:ext cx="6462712" cy="36369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8C5A84-0496-4E38-804F-781EDBB5E0F5}" type="slidenum">
              <a:rPr lang="ru-RU" altLang="ru-RU">
                <a:solidFill>
                  <a:srgbClr val="000000"/>
                </a:solidFill>
              </a:rPr>
              <a:pPr eaLnBrk="1" hangingPunct="1"/>
              <a:t>7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797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44693CD-D227-4C56-BA59-FAFF088A4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C99A4A1-2C73-4F14-A5BC-94B86621F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B354812-A621-46B2-88CE-B1A60149A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2D7B71F-E212-4E18-85B4-6F3E95D7D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43B3951-5AA0-40C7-889E-6DF9CF5E2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116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A2FD6C-2AEF-46F0-A59E-6CB75DCB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63BF0EE0-36AD-418B-8C0C-85B6128905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2C32988-AD8B-4BEB-8750-3B464C553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7D0696E-3D9C-49BA-B9F8-1E868B1C0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AC8085-02A4-4659-8EB8-799E02D8B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62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F1FA0D0C-D4E7-4289-A466-A32C5AE277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3D2C54B-480E-4EBA-B044-F001CCC5B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F8EA140-9DEC-4DC7-A27A-A7655D240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DDF8242-BCD7-49A7-B067-A9B1EA97E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DEEC573-EDB3-46AB-BC9E-80E72245A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270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62378E-F2BF-471C-88F5-09864AAAD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ED13D3-2AA1-4E65-811A-89FC380F1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C390ED8-584C-449C-86EF-D3511D4E0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A1581A1-D1D0-4744-932C-1398C57AD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76AE415-7C9C-4703-90F9-96F7E64D3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48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5A5BB6-67CA-48BA-89EF-9CCA3F45D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D305E21-EEA9-4292-A727-AC70EAA47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313D1D-AC41-4DD5-A4C3-F7CA3BDC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B96FB16-984D-4EBF-9E78-34E397D99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2258F35-9786-4808-A2A7-2C624DA01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65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DE946A-EEEB-4F28-9D34-790FA32CC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C8F8EF-CE76-4C27-987D-981941555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7D0B84E-F37C-46E3-BDEA-D82FAF650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E23231B-73E5-4504-B67E-43746057A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99956BC-99A1-401C-BEA2-4F79F2F80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3B9A97B-B5F8-4866-8908-CACDD704D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4602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CEE8DB-74A7-4E16-8F82-0A496E942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0629620-A950-4AD8-8306-56DF77DB5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E281233-BB1A-4FC1-A465-598BB8347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D76D6DA1-44D3-4BD6-B111-24DCE039AA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AC75994-4726-47C4-95F2-845AA5752C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C4E348D-87D0-4F5D-A98E-B2D569775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BB751009-66CE-44A3-A9A9-94594D371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364D56C-3506-44A2-ADCF-C8E4BAD8D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162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400DD0-E107-4871-AED5-74812ADB0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A4269EC-8C9E-4B00-93CE-A15FC3197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583B70A-3DAF-4417-910A-05A39CBB2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4C42A032-9CEE-4CD1-AD2E-E1FD2D902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828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2EDC2EA9-9312-453F-9E93-836E6B4A5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722AF37-6ED1-496C-97B4-50E58F0B1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78CB742-530E-4BC3-B8EA-1FB158698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974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F51C7B-F488-4176-8686-0A1DB33CA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A32333-4FF7-4A06-ADD6-2E14E64A6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A966CE8-B560-482F-B104-EC1F3E9A4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D80E07B-A313-4447-9A47-A872D0A37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802E35D-707E-4683-93D4-8F3190623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4851E77-1B7B-482B-A287-3FA6F09A8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126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EF5B9E4-3708-4741-BC69-B0AF8B00A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E9560FD0-B0A1-45E1-B077-813FDEF56D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E844652-E04F-4580-8369-5E3949939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EDFF47A-17A8-4324-AFA9-30F7DCFCE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533AB51-D752-43E2-AF28-08552EA3F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9EB9159-3793-4061-AB8E-C27183A20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81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572084-D614-4A2A-AFB2-72FBBAC81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5C09D1D-C8BF-4CDE-9BC5-4E30838B2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B351403-0C22-4955-A7AA-1AAE3055D0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5FF57-FDF2-4661-84D7-8CAF2E710A16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DED7A72-996A-4B47-B6C1-5DB619456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48D6027-CEFA-497A-AAE8-5B9985368A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F0189-8156-40AB-A986-04F672E8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68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eg"/><Relationship Id="rId7" Type="http://schemas.openxmlformats.org/officeDocument/2006/relationships/image" Target="../media/image9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3.svg"/><Relationship Id="rId5" Type="http://schemas.openxmlformats.org/officeDocument/2006/relationships/image" Target="../media/image7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3DD892-2337-400C-8917-2BE65223D1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323" y="1378423"/>
            <a:ext cx="12207597" cy="2131539"/>
          </a:xfrm>
        </p:spPr>
        <p:txBody>
          <a:bodyPr>
            <a:normAutofit/>
          </a:bodyPr>
          <a:lstStyle/>
          <a:p>
            <a:pPr algn="l"/>
            <a:r>
              <a:rPr lang="ru-RU" sz="4600" b="1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ШКОЛА ТАРИФНОГО РЕГУЛИРОВАНИЯ</a:t>
            </a:r>
            <a:r>
              <a:rPr lang="ru-RU" dirty="0"/>
              <a:t>​</a:t>
            </a:r>
            <a:endParaRPr lang="ru-RU" sz="4600" b="1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D7AA8F7-B8BB-4359-8BC4-7AFBD3D8F8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659" y="3602038"/>
            <a:ext cx="8485103" cy="765246"/>
          </a:xfrm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Сафиуллин М.Р.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Проректор по экономическому и стратегическому развитию Казанского (Приволжского) федерального университета</a:t>
            </a:r>
          </a:p>
        </p:txBody>
      </p:sp>
      <p:sp>
        <p:nvSpPr>
          <p:cNvPr id="4" name="Текст 10">
            <a:extLst>
              <a:ext uri="{FF2B5EF4-FFF2-40B4-BE49-F238E27FC236}">
                <a16:creationId xmlns:a16="http://schemas.microsoft.com/office/drawing/2014/main" xmlns="" id="{BF8FF3B8-6247-4F30-ADF4-3C5728CB21B5}"/>
              </a:ext>
            </a:extLst>
          </p:cNvPr>
          <p:cNvSpPr txBox="1">
            <a:spLocks/>
          </p:cNvSpPr>
          <p:nvPr/>
        </p:nvSpPr>
        <p:spPr>
          <a:xfrm>
            <a:off x="334963" y="5872618"/>
            <a:ext cx="5516562" cy="3281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400" dirty="0">
                <a:latin typeface="Tahoma"/>
                <a:ea typeface="Tahoma"/>
                <a:cs typeface="Tahoma"/>
              </a:rPr>
              <a:t>Казань, 13 августа 2020 г.</a:t>
            </a:r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E48F7986-EBD1-42B4-A138-E692C91AC898}"/>
              </a:ext>
            </a:extLst>
          </p:cNvPr>
          <p:cNvCxnSpPr/>
          <p:nvPr/>
        </p:nvCxnSpPr>
        <p:spPr>
          <a:xfrm>
            <a:off x="310720" y="3559944"/>
            <a:ext cx="111237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Рисунок 17" descr="Изображение выглядит как коллекция карти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ABBCE923-DC73-4C4B-9767-178D036EF5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7810" y="249144"/>
            <a:ext cx="864470" cy="781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86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383918" y="422554"/>
            <a:ext cx="10493828" cy="492364"/>
          </a:xfrm>
          <a:prstGeom prst="rect">
            <a:avLst/>
          </a:prstGeom>
          <a:noFill/>
        </p:spPr>
        <p:txBody>
          <a:bodyPr wrap="square" lIns="121848" tIns="60921" rIns="121848" bIns="60921" rtlCol="0">
            <a:spAutoFit/>
          </a:bodyPr>
          <a:lstStyle/>
          <a:p>
            <a:pPr defTabSz="1218428"/>
            <a:r>
              <a:rPr lang="ru-RU" sz="2400" b="1" cap="all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Инициаторы проекта</a:t>
            </a:r>
          </a:p>
        </p:txBody>
      </p:sp>
      <p:sp>
        <p:nvSpPr>
          <p:cNvPr id="2" name="AutoShape 10"/>
          <p:cNvSpPr>
            <a:spLocks noChangeAspect="1" noChangeArrowheads="1"/>
          </p:cNvSpPr>
          <p:nvPr/>
        </p:nvSpPr>
        <p:spPr bwMode="auto">
          <a:xfrm>
            <a:off x="84667" y="-182032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6" name="AutoShape 15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491067" y="224367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8" name="AutoShape 17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694267" y="427569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pic>
        <p:nvPicPr>
          <p:cNvPr id="11" name="Рисунок 10" descr="Изображение выглядит как коллекция карти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3E47A52A-ED37-456C-B9B9-A7C6465632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7810" y="249144"/>
            <a:ext cx="864470" cy="781953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xmlns="" id="{EC333B3A-A65D-4E93-85F3-5C6D94EE22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18" y="3215417"/>
            <a:ext cx="1284180" cy="69063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xmlns="" id="{81080D26-C496-4B1F-99C4-184DBFB3FE7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67" y="1561306"/>
            <a:ext cx="940618" cy="940618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12FC8144-4076-4DE9-8624-294A1F601FF4}"/>
              </a:ext>
            </a:extLst>
          </p:cNvPr>
          <p:cNvSpPr txBox="1"/>
          <p:nvPr/>
        </p:nvSpPr>
        <p:spPr>
          <a:xfrm>
            <a:off x="1703778" y="1561306"/>
            <a:ext cx="63040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Государственный комитет Республики Татарстан по тарифам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E3012083-CAC4-4874-BE06-D9DE3A5C5243}"/>
              </a:ext>
            </a:extLst>
          </p:cNvPr>
          <p:cNvSpPr txBox="1"/>
          <p:nvPr/>
        </p:nvSpPr>
        <p:spPr>
          <a:xfrm>
            <a:off x="1760878" y="3083681"/>
            <a:ext cx="750621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ФГАУ  «Учебно-методический центр Федеральной антимонопольной службы» </a:t>
            </a:r>
          </a:p>
        </p:txBody>
      </p:sp>
      <p:pic>
        <p:nvPicPr>
          <p:cNvPr id="3" name="Рисунок 2" descr="Изображение выглядит как коллекция карти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CBF3DF16-D9FF-4904-A441-9DD47C48EF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3" y="4619546"/>
            <a:ext cx="864470" cy="7819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53DA11A-1E92-48F4-8F98-49668BC49935}"/>
              </a:ext>
            </a:extLst>
          </p:cNvPr>
          <p:cNvSpPr txBox="1"/>
          <p:nvPr/>
        </p:nvSpPr>
        <p:spPr>
          <a:xfrm>
            <a:off x="1760878" y="4533468"/>
            <a:ext cx="778756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ФГАОУ ВО «Казанский (Приволжский)федеральный университет»</a:t>
            </a:r>
            <a:br>
              <a:rPr lang="ru-RU" sz="28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462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326572" y="203773"/>
            <a:ext cx="10493828" cy="492364"/>
          </a:xfrm>
          <a:prstGeom prst="rect">
            <a:avLst/>
          </a:prstGeom>
          <a:noFill/>
        </p:spPr>
        <p:txBody>
          <a:bodyPr wrap="square" lIns="121848" tIns="60921" rIns="121848" bIns="60921" rtlCol="0" anchor="t">
            <a:spAutoFit/>
          </a:bodyPr>
          <a:lstStyle/>
          <a:p>
            <a:pPr defTabSz="1218428"/>
            <a:r>
              <a:rPr lang="ru-RU" sz="2400" b="1" cap="all" dirty="0">
                <a:solidFill>
                  <a:schemeClr val="accent1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Соглашения о сотрудничестве </a:t>
            </a:r>
            <a:r>
              <a:rPr lang="ru-RU" sz="2000" b="1" cap="all" dirty="0">
                <a:solidFill>
                  <a:schemeClr val="accent1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15 июня 2020</a:t>
            </a:r>
            <a:endParaRPr lang="ru-RU" sz="2000" b="1" cap="all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AutoShape 10"/>
          <p:cNvSpPr>
            <a:spLocks noChangeAspect="1" noChangeArrowheads="1"/>
          </p:cNvSpPr>
          <p:nvPr/>
        </p:nvSpPr>
        <p:spPr bwMode="auto">
          <a:xfrm>
            <a:off x="84667" y="-182032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6" name="AutoShape 15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491067" y="224367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8" name="AutoShape 17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694267" y="427569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pic>
        <p:nvPicPr>
          <p:cNvPr id="11" name="Рисунок 10" descr="Изображение выглядит как коллекция карти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3E47A52A-ED37-456C-B9B9-A7C6465632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8095" y="75863"/>
            <a:ext cx="864470" cy="78195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616BB90-904A-4311-BAFC-1E2105D882C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72" y="899339"/>
            <a:ext cx="8632333" cy="5754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431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/>
          <p:cNvSpPr>
            <a:spLocks noChangeAspect="1" noChangeArrowheads="1"/>
          </p:cNvSpPr>
          <p:nvPr/>
        </p:nvSpPr>
        <p:spPr bwMode="auto">
          <a:xfrm>
            <a:off x="84667" y="-182032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6" name="AutoShape 15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491067" y="224367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8" name="AutoShape 17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694267" y="427569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pic>
        <p:nvPicPr>
          <p:cNvPr id="11" name="Рисунок 10" descr="Изображение выглядит как коллекция карти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3E47A52A-ED37-456C-B9B9-A7C6465632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7810" y="249144"/>
            <a:ext cx="864470" cy="78195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ED9550A-0A48-42C0-90CF-DD5FF6CF21BE}"/>
              </a:ext>
            </a:extLst>
          </p:cNvPr>
          <p:cNvSpPr txBox="1"/>
          <p:nvPr/>
        </p:nvSpPr>
        <p:spPr>
          <a:xfrm>
            <a:off x="326572" y="203773"/>
            <a:ext cx="10493828" cy="492364"/>
          </a:xfrm>
          <a:prstGeom prst="rect">
            <a:avLst/>
          </a:prstGeom>
          <a:noFill/>
        </p:spPr>
        <p:txBody>
          <a:bodyPr wrap="square" lIns="121848" tIns="60921" rIns="121848" bIns="60921" rtlCol="0">
            <a:spAutoFit/>
          </a:bodyPr>
          <a:lstStyle/>
          <a:p>
            <a:pPr defTabSz="1218428"/>
            <a:r>
              <a:rPr lang="ru-RU" sz="2400" b="1" cap="all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B95E9C-9857-4251-AD33-74705EE9A48C}"/>
              </a:ext>
            </a:extLst>
          </p:cNvPr>
          <p:cNvSpPr txBox="1"/>
          <p:nvPr/>
        </p:nvSpPr>
        <p:spPr>
          <a:xfrm>
            <a:off x="2678068" y="1460821"/>
            <a:ext cx="903693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Учебные модули разработаны с учетом профессиональных стандартов:</a:t>
            </a:r>
          </a:p>
          <a:p>
            <a:pPr marL="800100" lvl="1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«Специалист по прогнозированию и экспертизе цен на товары, работы и услуги», </a:t>
            </a:r>
          </a:p>
          <a:p>
            <a:pPr marL="800100" lvl="1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«Специалист в области ценообразования и тарифного регулирования в ЖКХ», </a:t>
            </a:r>
          </a:p>
          <a:p>
            <a:pPr marL="800100" lvl="1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«Специалист в сфере закупок».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</a:rPr>
              <a:t>Программа ориентирована на совершенствование знаний и практических  навыков осуществления деятельности по прогнозированию и формированию цен, экспертизе ценового демпинга с использованием методик, баз данных и информационных интеллектуальных технологий, применительно к деятельности органов государственного управления и саморегулируемых организаций по отраслям экономики. </a:t>
            </a:r>
            <a:endParaRPr lang="ru-RU" sz="22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995DCA9-CF54-4788-A41B-D1CA2C26A8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13" r="27874" b="4416"/>
          <a:stretch/>
        </p:blipFill>
        <p:spPr bwMode="auto">
          <a:xfrm>
            <a:off x="326572" y="2185061"/>
            <a:ext cx="2224687" cy="320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466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/>
          <p:cNvSpPr>
            <a:spLocks noChangeAspect="1" noChangeArrowheads="1"/>
          </p:cNvSpPr>
          <p:nvPr/>
        </p:nvSpPr>
        <p:spPr bwMode="auto">
          <a:xfrm>
            <a:off x="84667" y="-182032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6" name="AutoShape 15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491067" y="224367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8" name="AutoShape 17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694267" y="427569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pic>
        <p:nvPicPr>
          <p:cNvPr id="11" name="Рисунок 10" descr="Изображение выглядит как коллекция карти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3E47A52A-ED37-456C-B9B9-A7C6465632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7810" y="249144"/>
            <a:ext cx="864470" cy="78195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ED9550A-0A48-42C0-90CF-DD5FF6CF21BE}"/>
              </a:ext>
            </a:extLst>
          </p:cNvPr>
          <p:cNvSpPr txBox="1"/>
          <p:nvPr/>
        </p:nvSpPr>
        <p:spPr>
          <a:xfrm>
            <a:off x="326572" y="203773"/>
            <a:ext cx="10493828" cy="492364"/>
          </a:xfrm>
          <a:prstGeom prst="rect">
            <a:avLst/>
          </a:prstGeom>
          <a:noFill/>
        </p:spPr>
        <p:txBody>
          <a:bodyPr wrap="square" lIns="121848" tIns="60921" rIns="121848" bIns="60921" rtlCol="0">
            <a:spAutoFit/>
          </a:bodyPr>
          <a:lstStyle/>
          <a:p>
            <a:pPr defTabSz="1218428"/>
            <a:r>
              <a:rPr lang="ru-RU" sz="2400" b="1" cap="all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ПРЕИМУЩЕСТВА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B95E9C-9857-4251-AD33-74705EE9A48C}"/>
              </a:ext>
            </a:extLst>
          </p:cNvPr>
          <p:cNvSpPr txBox="1"/>
          <p:nvPr/>
        </p:nvSpPr>
        <p:spPr>
          <a:xfrm>
            <a:off x="2274520" y="1730191"/>
            <a:ext cx="937873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упор на изучение практики, актуальных проблем и нововведений в сфере тарифного регулирования 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привлечение опытных действующих специалистов из экономической и юридической сфер, преподавателей КФУ, Комитета по тарифам Республики Татарстан, ФАС России, Учебно-методического центра ФАС России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возможность построения индивидуальных программ для различных категорий обучающихся по видам регулируемых услуг 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по окончании обучения слушатели, прошедшие итоговую аттестацию, получают Удостоверение о повышении квалификации установленного образца Казанского (Приволжского)  Федерального Университета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ea typeface="Times New Roman" pitchFamily="18" charset="0"/>
                <a:cs typeface="Times New Roman" pitchFamily="18" charset="0"/>
              </a:rPr>
              <a:t>   </a:t>
            </a:r>
            <a:endParaRPr lang="ru-RU" sz="2400" dirty="0"/>
          </a:p>
        </p:txBody>
      </p:sp>
      <p:pic>
        <p:nvPicPr>
          <p:cNvPr id="19" name="Рисунок 18" descr="Квадратная академическая шапочка">
            <a:extLst>
              <a:ext uri="{FF2B5EF4-FFF2-40B4-BE49-F238E27FC236}">
                <a16:creationId xmlns:a16="http://schemas.microsoft.com/office/drawing/2014/main" xmlns="" id="{1BEFF49B-6D8B-4482-9537-5C36BF7D1AF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43803" y="2653405"/>
            <a:ext cx="914400" cy="914400"/>
          </a:xfrm>
          <a:prstGeom prst="rect">
            <a:avLst/>
          </a:prstGeom>
        </p:spPr>
      </p:pic>
      <p:pic>
        <p:nvPicPr>
          <p:cNvPr id="21" name="Рисунок 20" descr="Диплом">
            <a:extLst>
              <a:ext uri="{FF2B5EF4-FFF2-40B4-BE49-F238E27FC236}">
                <a16:creationId xmlns:a16="http://schemas.microsoft.com/office/drawing/2014/main" xmlns="" id="{1F68EF3B-1DB8-44B9-8270-CB256BD364D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843803" y="5067873"/>
            <a:ext cx="914400" cy="914400"/>
          </a:xfrm>
          <a:prstGeom prst="rect">
            <a:avLst/>
          </a:prstGeom>
        </p:spPr>
      </p:pic>
      <p:pic>
        <p:nvPicPr>
          <p:cNvPr id="23" name="Рисунок 22" descr="Открытая книга">
            <a:extLst>
              <a:ext uri="{FF2B5EF4-FFF2-40B4-BE49-F238E27FC236}">
                <a16:creationId xmlns:a16="http://schemas.microsoft.com/office/drawing/2014/main" xmlns="" id="{6CFB5F63-B084-40CD-9330-E5C5FC56DD3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843803" y="3877066"/>
            <a:ext cx="914400" cy="914400"/>
          </a:xfrm>
          <a:prstGeom prst="rect">
            <a:avLst/>
          </a:prstGeom>
        </p:spPr>
      </p:pic>
      <p:pic>
        <p:nvPicPr>
          <p:cNvPr id="25" name="Рисунок 24" descr="Школьный класс">
            <a:extLst>
              <a:ext uri="{FF2B5EF4-FFF2-40B4-BE49-F238E27FC236}">
                <a16:creationId xmlns:a16="http://schemas.microsoft.com/office/drawing/2014/main" xmlns="" id="{6E66E9EA-67AF-40A2-8DCB-5A69FD659E5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759091" y="169484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881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/>
          <p:cNvSpPr>
            <a:spLocks noChangeAspect="1" noChangeArrowheads="1"/>
          </p:cNvSpPr>
          <p:nvPr/>
        </p:nvSpPr>
        <p:spPr bwMode="auto">
          <a:xfrm>
            <a:off x="84667" y="-182032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6" name="AutoShape 15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491067" y="224367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8" name="AutoShape 17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694267" y="427569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pic>
        <p:nvPicPr>
          <p:cNvPr id="11" name="Рисунок 10" descr="Изображение выглядит как коллекция карти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3E47A52A-ED37-456C-B9B9-A7C6465632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7810" y="249144"/>
            <a:ext cx="864470" cy="78195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ED9550A-0A48-42C0-90CF-DD5FF6CF21BE}"/>
              </a:ext>
            </a:extLst>
          </p:cNvPr>
          <p:cNvSpPr txBox="1"/>
          <p:nvPr/>
        </p:nvSpPr>
        <p:spPr>
          <a:xfrm>
            <a:off x="326572" y="203773"/>
            <a:ext cx="10493828" cy="492364"/>
          </a:xfrm>
          <a:prstGeom prst="rect">
            <a:avLst/>
          </a:prstGeom>
          <a:noFill/>
        </p:spPr>
        <p:txBody>
          <a:bodyPr wrap="square" lIns="121848" tIns="60921" rIns="121848" bIns="60921" rtlCol="0">
            <a:spAutoFit/>
          </a:bodyPr>
          <a:lstStyle/>
          <a:p>
            <a:pPr defTabSz="1218428"/>
            <a:r>
              <a:rPr lang="ru-RU" sz="2400" b="1" cap="all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0EE13D54-8592-45C9-AD44-D2F2CAAEA3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8898293"/>
              </p:ext>
            </p:extLst>
          </p:nvPr>
        </p:nvGraphicFramePr>
        <p:xfrm>
          <a:off x="462463" y="1641954"/>
          <a:ext cx="10645347" cy="3881471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4519263">
                  <a:extLst>
                    <a:ext uri="{9D8B030D-6E8A-4147-A177-3AD203B41FA5}">
                      <a16:colId xmlns:a16="http://schemas.microsoft.com/office/drawing/2014/main" xmlns="" val="1760358526"/>
                    </a:ext>
                  </a:extLst>
                </a:gridCol>
                <a:gridCol w="2307772">
                  <a:extLst>
                    <a:ext uri="{9D8B030D-6E8A-4147-A177-3AD203B41FA5}">
                      <a16:colId xmlns:a16="http://schemas.microsoft.com/office/drawing/2014/main" xmlns="" val="1995840420"/>
                    </a:ext>
                  </a:extLst>
                </a:gridCol>
                <a:gridCol w="1455123">
                  <a:extLst>
                    <a:ext uri="{9D8B030D-6E8A-4147-A177-3AD203B41FA5}">
                      <a16:colId xmlns:a16="http://schemas.microsoft.com/office/drawing/2014/main" xmlns="" val="3808725020"/>
                    </a:ext>
                  </a:extLst>
                </a:gridCol>
                <a:gridCol w="2363189">
                  <a:extLst>
                    <a:ext uri="{9D8B030D-6E8A-4147-A177-3AD203B41FA5}">
                      <a16:colId xmlns:a16="http://schemas.microsoft.com/office/drawing/2014/main" xmlns="" val="2993241505"/>
                    </a:ext>
                  </a:extLst>
                </a:gridCol>
              </a:tblGrid>
              <a:tr h="8243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Название Программы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Кол-во </a:t>
                      </a:r>
                      <a:r>
                        <a:rPr lang="ru-RU" sz="2400" dirty="0" err="1">
                          <a:effectLst/>
                        </a:rPr>
                        <a:t>ак</a:t>
                      </a:r>
                      <a:r>
                        <a:rPr lang="ru-RU" sz="2400" dirty="0">
                          <a:effectLst/>
                        </a:rPr>
                        <a:t>. часов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Кол-во дней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Форма обучения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26929611"/>
                  </a:ext>
                </a:extLst>
              </a:tr>
              <a:tr h="101903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Основы государственного регулирования (цен) тарифов в деятельности органов исполнительной власти субъекта Российской Федерации и регулируемых организаций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16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Очная/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дистанц</a:t>
                      </a: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8864070"/>
                  </a:ext>
                </a:extLst>
              </a:tr>
              <a:tr h="10190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32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Очная/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дистанц</a:t>
                      </a: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1438071"/>
                  </a:ext>
                </a:extLst>
              </a:tr>
              <a:tr h="10190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72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Очная/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дистанц</a:t>
                      </a:r>
                      <a:r>
                        <a:rPr lang="ru-RU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2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1942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125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/>
          <p:cNvSpPr>
            <a:spLocks noChangeAspect="1" noChangeArrowheads="1"/>
          </p:cNvSpPr>
          <p:nvPr/>
        </p:nvSpPr>
        <p:spPr bwMode="auto">
          <a:xfrm>
            <a:off x="84667" y="-182032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6" name="AutoShape 15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491067" y="224367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sp>
        <p:nvSpPr>
          <p:cNvPr id="8" name="AutoShape 17" descr="https://mail.tatar.ru/owa/service.svc/s/GetFileAttachment?id=AAMkAGJmYmRmNDk5LTIxNzMtNGZlYS04YzU0LTk0YWY0MWExYWQ1NQBGAAAAAACZZgYEOSjWRZwr0CJZMlXvBwDPF2o4GXOpTpu2JdjfNEI9AAAAMy2cAAA10hLQ%2FSPkQaT%2BRNeUDf7SAAIKaXsAAAABEgAQAJei51ia7yZEv%2Br7ypD%2Bb9M%3D&amp;isImagePreview=True&amp;X-OWA-CANARY=LOdMpShwKUyRoGT76ZBDy7w_Xd-fRtMIO6g2ucuslRxd5x53aKnEZKaT2FZ3o0pUGbWJxII2lY4."/>
          <p:cNvSpPr>
            <a:spLocks noChangeAspect="1" noChangeArrowheads="1"/>
          </p:cNvSpPr>
          <p:nvPr/>
        </p:nvSpPr>
        <p:spPr bwMode="auto">
          <a:xfrm>
            <a:off x="694267" y="427569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848" tIns="60921" rIns="121848" bIns="60921" numCol="1" anchor="t" anchorCtr="0" compatLnSpc="1">
            <a:prstTxWarp prst="textNoShape">
              <a:avLst/>
            </a:prstTxWarp>
          </a:bodyPr>
          <a:lstStyle/>
          <a:p>
            <a:pPr defTabSz="1218428"/>
            <a:endParaRPr lang="ru-RU" sz="2400">
              <a:solidFill>
                <a:prstClr val="black"/>
              </a:solidFill>
            </a:endParaRPr>
          </a:p>
        </p:txBody>
      </p:sp>
      <p:pic>
        <p:nvPicPr>
          <p:cNvPr id="11" name="Рисунок 10" descr="Изображение выглядит как коллекция картинок&#10;&#10;Автоматически созданное описание">
            <a:extLst>
              <a:ext uri="{FF2B5EF4-FFF2-40B4-BE49-F238E27FC236}">
                <a16:creationId xmlns:a16="http://schemas.microsoft.com/office/drawing/2014/main" xmlns="" id="{3E47A52A-ED37-456C-B9B9-A7C6465632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7810" y="249144"/>
            <a:ext cx="864470" cy="78195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ED9550A-0A48-42C0-90CF-DD5FF6CF21BE}"/>
              </a:ext>
            </a:extLst>
          </p:cNvPr>
          <p:cNvSpPr txBox="1"/>
          <p:nvPr/>
        </p:nvSpPr>
        <p:spPr>
          <a:xfrm>
            <a:off x="326572" y="203773"/>
            <a:ext cx="10493828" cy="492364"/>
          </a:xfrm>
          <a:prstGeom prst="rect">
            <a:avLst/>
          </a:prstGeom>
          <a:noFill/>
        </p:spPr>
        <p:txBody>
          <a:bodyPr wrap="square" lIns="121848" tIns="60921" rIns="121848" bIns="60921" rtlCol="0">
            <a:spAutoFit/>
          </a:bodyPr>
          <a:lstStyle/>
          <a:p>
            <a:pPr defTabSz="1218428"/>
            <a:r>
              <a:rPr lang="ru-RU" sz="2400" b="1" cap="all" dirty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Администрирование проекта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B95E9C-9857-4251-AD33-74705EE9A48C}"/>
              </a:ext>
            </a:extLst>
          </p:cNvPr>
          <p:cNvSpPr txBox="1"/>
          <p:nvPr/>
        </p:nvSpPr>
        <p:spPr>
          <a:xfrm>
            <a:off x="403981" y="1013563"/>
            <a:ext cx="8962308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Овощников Андрей Олегович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/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Опыт работы: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начальник юридических служб ЗАО "Современные технологии" (ЗАО "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Датум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"), Комиссии по ценным бумагам при Кабинете Министров Республики Татарстан, ООО «Центр трансфера технологий», Некоммерческое партнерство «Камский инновационный территориально-производственный кластер», ООО «Пульсар экосистем», Пульсар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Венчур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Груп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Преподавательский опыт: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«Казанский техникум легкой промышленности», «Казанский торгово-экономический техникум», Казанский Федеральный Университет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Управленческий опыт: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директор ООО «Экоцентр социального развития «Лидер», АНО «Научно-методический центр развития социально значимых проектов и технологий»	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8DC2F74-906E-4158-A5B2-0BAFCCB2E1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461" y="2159573"/>
            <a:ext cx="1515877" cy="206368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1BD255AB-9466-44A3-84E3-CFE26C4B6391}"/>
              </a:ext>
            </a:extLst>
          </p:cNvPr>
          <p:cNvSpPr txBox="1"/>
          <p:nvPr/>
        </p:nvSpPr>
        <p:spPr>
          <a:xfrm>
            <a:off x="491067" y="5367383"/>
            <a:ext cx="1140484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3">
                    <a:lumMod val="75000"/>
                  </a:schemeClr>
                </a:solidFill>
              </a:rPr>
              <a:t>рабочий телефон 233-72-77	</a:t>
            </a:r>
          </a:p>
          <a:p>
            <a:r>
              <a:rPr lang="ru-RU" sz="2800" dirty="0">
                <a:solidFill>
                  <a:schemeClr val="accent3">
                    <a:lumMod val="75000"/>
                  </a:schemeClr>
                </a:solidFill>
              </a:rPr>
              <a:t>мобильный телефон +7 9172 694268	E-mail pmhm@mail.ru</a:t>
            </a:r>
          </a:p>
        </p:txBody>
      </p:sp>
    </p:spTree>
    <p:extLst>
      <p:ext uri="{BB962C8B-B14F-4D97-AF65-F5344CB8AC3E}">
        <p14:creationId xmlns:p14="http://schemas.microsoft.com/office/powerpoint/2010/main" val="1098365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FC377-DCF6-4EA6-BCD1-CD7E5B40D85B}" type="slidenum">
              <a:rPr lang="ru-RU" altLang="ru-RU" smtClean="0"/>
              <a:pPr/>
              <a:t>8</a:t>
            </a:fld>
            <a:endParaRPr lang="ru-RU" alt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3444" y="5266398"/>
            <a:ext cx="1024511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60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Times New Roman" pitchFamily="18" charset="0"/>
              </a:rPr>
              <a:t>БЛАГОДАРИМ ЗА ВНИМАНИЕ!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52DFE99-C63D-4940-A786-A97275F01C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872" y="575939"/>
            <a:ext cx="6661905" cy="444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62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3FDF79B0209BA24787DD8C5C1A7D34D0" ma:contentTypeVersion="11" ma:contentTypeDescription="Создание документа." ma:contentTypeScope="" ma:versionID="c6f504d3600b4f01115d54d01bbfd2f7">
  <xsd:schema xmlns:xsd="http://www.w3.org/2001/XMLSchema" xmlns:xs="http://www.w3.org/2001/XMLSchema" xmlns:p="http://schemas.microsoft.com/office/2006/metadata/properties" xmlns:ns2="ca3c29d9-38b7-4bc7-908d-7dc65310443b" xmlns:ns3="65f5be5a-0317-4c33-b4cf-edd04de31070" targetNamespace="http://schemas.microsoft.com/office/2006/metadata/properties" ma:root="true" ma:fieldsID="a94cf41fb934bd4b5c09e12dc88d78fd" ns2:_="" ns3:_="">
    <xsd:import namespace="ca3c29d9-38b7-4bc7-908d-7dc65310443b"/>
    <xsd:import namespace="65f5be5a-0317-4c33-b4cf-edd04de310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3c29d9-38b7-4bc7-908d-7dc6531044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f5be5a-0317-4c33-b4cf-edd04de3107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52F5DF-09D9-4178-A918-7D1A64EC5D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3c29d9-38b7-4bc7-908d-7dc65310443b"/>
    <ds:schemaRef ds:uri="65f5be5a-0317-4c33-b4cf-edd04de310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7CDFF2-4930-4358-B2A5-AC64265454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E014C2-6947-4053-937C-5CE335AF2F3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368</Words>
  <Application>Microsoft Office PowerPoint</Application>
  <PresentationFormat>Произвольный</PresentationFormat>
  <Paragraphs>55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ШКОЛА ТАРИФНОГО РЕГУЛИРОВАНИЯ​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creator>Васильева Евгения Михайловна</dc:creator>
  <cp:lastModifiedBy>Приемная1</cp:lastModifiedBy>
  <cp:revision>100</cp:revision>
  <cp:lastPrinted>2020-07-20T06:04:43Z</cp:lastPrinted>
  <dcterms:created xsi:type="dcterms:W3CDTF">2020-07-11T09:58:22Z</dcterms:created>
  <dcterms:modified xsi:type="dcterms:W3CDTF">2020-08-14T11:18:00Z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0x0101003FDF79B0209BA24787DD8C5C1A7D34D0</vt:lpwstr>
  </property>
</Properties>
</file>